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180277" cy="170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6" y="5214243"/>
            <a:ext cx="6406504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Insights: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1867" dirty="0"/>
              <a:t>More Scheduled Castes &amp; Tribes (</a:t>
            </a:r>
            <a:r>
              <a:rPr lang="fr-FR" sz="1867" dirty="0" err="1"/>
              <a:t>respectively</a:t>
            </a:r>
            <a:r>
              <a:rPr lang="fr-FR" sz="1867" dirty="0"/>
              <a:t> 67% and 61%) (and </a:t>
            </a:r>
            <a:r>
              <a:rPr lang="fr-FR" sz="2400" dirty="0"/>
              <a:t>O</a:t>
            </a:r>
            <a:r>
              <a:rPr lang="fr-FR" sz="1867" dirty="0"/>
              <a:t>thers </a:t>
            </a:r>
            <a:r>
              <a:rPr lang="fr-FR" sz="1867" dirty="0" err="1"/>
              <a:t>mainly</a:t>
            </a:r>
            <a:r>
              <a:rPr lang="fr-FR" sz="1867" dirty="0"/>
              <a:t> in cluster0)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1867" dirty="0"/>
              <a:t>More </a:t>
            </a:r>
            <a:r>
              <a:rPr lang="fr-FR" sz="1867" dirty="0" err="1"/>
              <a:t>Muslims</a:t>
            </a:r>
            <a:r>
              <a:rPr lang="fr-FR" sz="1867" dirty="0"/>
              <a:t> (59% of </a:t>
            </a:r>
            <a:r>
              <a:rPr lang="fr-FR" sz="1867" dirty="0" err="1"/>
              <a:t>muslims</a:t>
            </a:r>
            <a:r>
              <a:rPr lang="fr-FR" sz="1867" dirty="0"/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2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6442834" y="3257658"/>
            <a:ext cx="5246871" cy="3029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02297" y="3924600"/>
            <a:ext cx="5631071" cy="11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4975962"/>
            <a:ext cx="4445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Cluster1: </a:t>
            </a:r>
            <a:r>
              <a:rPr lang="fr-FR" sz="2400" dirty="0" err="1"/>
              <a:t>less</a:t>
            </a:r>
            <a:r>
              <a:rPr lang="fr-FR" sz="2400" dirty="0"/>
              <a:t> money, </a:t>
            </a:r>
            <a:r>
              <a:rPr lang="fr-FR" sz="2400" dirty="0" err="1"/>
              <a:t>less</a:t>
            </a:r>
            <a:r>
              <a:rPr lang="fr-FR" sz="2400" dirty="0"/>
              <a:t> </a:t>
            </a:r>
            <a:r>
              <a:rPr lang="fr-FR" sz="2400" dirty="0" err="1"/>
              <a:t>food</a:t>
            </a:r>
            <a:r>
              <a:rPr lang="fr-FR" sz="2400" dirty="0"/>
              <a:t>, </a:t>
            </a:r>
          </a:p>
          <a:p>
            <a:r>
              <a:rPr lang="fr-FR" sz="2400" dirty="0"/>
              <a:t>More rural, </a:t>
            </a:r>
            <a:r>
              <a:rPr lang="fr-FR" sz="2400" dirty="0" err="1"/>
              <a:t>with</a:t>
            </a:r>
            <a:r>
              <a:rPr lang="fr-FR" sz="2400" dirty="0"/>
              <a:t> ration </a:t>
            </a:r>
            <a:r>
              <a:rPr lang="fr-FR" sz="2400" dirty="0" err="1"/>
              <a:t>card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7676445" y="2752157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897289" y="1503455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8504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The main </a:t>
            </a:r>
            <a:r>
              <a:rPr lang="fr-FR" sz="1600" dirty="0" err="1"/>
              <a:t>difference</a:t>
            </a:r>
            <a:r>
              <a:rPr lang="fr-FR" sz="1600" dirty="0"/>
              <a:t> </a:t>
            </a:r>
            <a:r>
              <a:rPr lang="fr-FR" sz="1600" dirty="0" err="1"/>
              <a:t>seems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level</a:t>
            </a:r>
            <a:r>
              <a:rPr lang="fr-FR" sz="1600" dirty="0"/>
              <a:t> of revenue. </a:t>
            </a:r>
          </a:p>
          <a:p>
            <a:endParaRPr lang="fr-FR" sz="1600" dirty="0"/>
          </a:p>
          <a:p>
            <a:r>
              <a:rPr lang="fr-FR" sz="1600" dirty="0"/>
              <a:t>Religion &amp; </a:t>
            </a:r>
            <a:r>
              <a:rPr lang="fr-FR" sz="1600" dirty="0" err="1"/>
              <a:t>cast</a:t>
            </a:r>
            <a:r>
              <a:rPr lang="fr-FR" sz="1600" dirty="0"/>
              <a:t> are not a </a:t>
            </a:r>
            <a:r>
              <a:rPr lang="fr-FR" sz="1600" dirty="0" err="1"/>
              <a:t>criteria</a:t>
            </a:r>
            <a:r>
              <a:rPr lang="fr-FR" sz="1600" dirty="0"/>
              <a:t> of </a:t>
            </a:r>
            <a:r>
              <a:rPr lang="fr-FR" sz="1600" dirty="0" err="1"/>
              <a:t>food</a:t>
            </a:r>
            <a:r>
              <a:rPr lang="fr-FR" sz="1600" dirty="0"/>
              <a:t> </a:t>
            </a:r>
            <a:r>
              <a:rPr lang="fr-FR" sz="1600" dirty="0" err="1"/>
              <a:t>consumption</a:t>
            </a:r>
            <a:r>
              <a:rPr lang="fr-FR" sz="1600" dirty="0"/>
              <a:t> –</a:t>
            </a:r>
          </a:p>
          <a:p>
            <a:r>
              <a:rPr lang="fr-FR" sz="1600" dirty="0"/>
              <a:t>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can’t</a:t>
            </a:r>
            <a:r>
              <a:rPr lang="fr-FR" sz="1600" dirty="0"/>
              <a:t> not affect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food</a:t>
            </a:r>
            <a:r>
              <a:rPr lang="fr-FR" sz="1600" dirty="0"/>
              <a:t> to a religion/a </a:t>
            </a:r>
            <a:r>
              <a:rPr lang="fr-FR" sz="1600" dirty="0" err="1"/>
              <a:t>cast</a:t>
            </a:r>
            <a:r>
              <a:rPr lang="fr-FR" sz="1600" dirty="0"/>
              <a:t>, </a:t>
            </a:r>
            <a:r>
              <a:rPr lang="fr-FR" sz="1600" dirty="0" err="1"/>
              <a:t>independently</a:t>
            </a:r>
            <a:r>
              <a:rPr lang="fr-FR" sz="1600" dirty="0"/>
              <a:t> of revenue</a:t>
            </a:r>
          </a:p>
          <a:p>
            <a:endParaRPr lang="fr-FR" sz="1600" dirty="0"/>
          </a:p>
          <a:p>
            <a:r>
              <a:rPr lang="fr-FR" sz="1600" dirty="0"/>
              <a:t>But the </a:t>
            </a:r>
            <a:r>
              <a:rPr lang="fr-FR" sz="1600" dirty="0" err="1"/>
              <a:t>poorer</a:t>
            </a:r>
            <a:r>
              <a:rPr lang="fr-FR" sz="1600" dirty="0"/>
              <a:t> and the one </a:t>
            </a:r>
            <a:r>
              <a:rPr lang="fr-FR" sz="1600" dirty="0" err="1"/>
              <a:t>who</a:t>
            </a:r>
            <a:r>
              <a:rPr lang="fr-FR" sz="1600" dirty="0"/>
              <a:t> </a:t>
            </a:r>
            <a:r>
              <a:rPr lang="fr-FR" sz="1600" dirty="0" err="1"/>
              <a:t>eats</a:t>
            </a:r>
            <a:r>
              <a:rPr lang="fr-FR" sz="1600" dirty="0"/>
              <a:t>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majority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scheduled caste, Tribes, have islam as religion and </a:t>
            </a:r>
            <a:r>
              <a:rPr lang="fr-FR" sz="1600" dirty="0" err="1"/>
              <a:t>lives</a:t>
            </a:r>
            <a:r>
              <a:rPr lang="fr-FR" sz="1600" dirty="0"/>
              <a:t> in rural </a:t>
            </a:r>
            <a:r>
              <a:rPr lang="fr-FR" sz="1600" dirty="0" err="1"/>
              <a:t>sector</a:t>
            </a:r>
            <a:endParaRPr lang="fr-FR" sz="1600" dirty="0"/>
          </a:p>
          <a:p>
            <a:endParaRPr lang="fr-FR" sz="1600" dirty="0"/>
          </a:p>
          <a:p>
            <a:r>
              <a:rPr lang="fr-FR" sz="1600" dirty="0">
                <a:sym typeface="Wingdings" panose="05000000000000000000" pitchFamily="2" charset="2"/>
              </a:rPr>
              <a:t> </a:t>
            </a:r>
            <a:r>
              <a:rPr lang="fr-FR" sz="1600" dirty="0"/>
              <a:t>There </a:t>
            </a:r>
            <a:r>
              <a:rPr lang="fr-FR" sz="1600" dirty="0" err="1"/>
              <a:t>is</a:t>
            </a:r>
            <a:r>
              <a:rPr lang="fr-FR" sz="1600" dirty="0"/>
              <a:t> no </a:t>
            </a:r>
            <a:r>
              <a:rPr lang="fr-FR" sz="1600" dirty="0" err="1"/>
              <a:t>difference</a:t>
            </a:r>
            <a:r>
              <a:rPr lang="fr-FR" sz="1600" dirty="0"/>
              <a:t> of the structure of </a:t>
            </a:r>
            <a:r>
              <a:rPr lang="fr-FR" sz="1600" dirty="0" err="1"/>
              <a:t>food</a:t>
            </a:r>
            <a:r>
              <a:rPr lang="fr-FR" sz="1600" dirty="0"/>
              <a:t> </a:t>
            </a:r>
            <a:r>
              <a:rPr lang="fr-FR" sz="1600" dirty="0" err="1"/>
              <a:t>consumption</a:t>
            </a:r>
            <a:r>
              <a:rPr lang="fr-FR" sz="1600" dirty="0"/>
              <a:t> </a:t>
            </a:r>
            <a:r>
              <a:rPr lang="fr-FR" sz="1600" dirty="0" err="1"/>
              <a:t>related</a:t>
            </a:r>
            <a:r>
              <a:rPr lang="fr-FR" sz="1600" dirty="0"/>
              <a:t> on religion/</a:t>
            </a:r>
            <a:r>
              <a:rPr lang="fr-FR" sz="1600" dirty="0" err="1"/>
              <a:t>cast</a:t>
            </a:r>
            <a:r>
              <a:rPr lang="fr-FR" sz="1600" dirty="0"/>
              <a:t>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437951" y="163116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16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16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16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16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16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16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lang="en-US" sz="2133" dirty="0">
              <a:latin typeface="Slack-Lato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1152200" y="4479608"/>
            <a:ext cx="9601525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1867" dirty="0">
              <a:latin typeface="Slack-Lato"/>
              <a:sym typeface="Poppins"/>
            </a:endParaRPr>
          </a:p>
          <a:p>
            <a:endParaRPr lang="en-US" sz="1867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Data </a:t>
            </a:r>
            <a:r>
              <a:rPr lang="fr-FR" sz="2400" dirty="0" err="1">
                <a:solidFill>
                  <a:srgbClr val="00B0F0"/>
                </a:solidFill>
              </a:rPr>
              <a:t>Loading</a:t>
            </a:r>
            <a:endParaRPr lang="fr-FR" sz="24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268716" y="4957813"/>
            <a:ext cx="143776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Model </a:t>
            </a:r>
            <a:r>
              <a:rPr lang="fr-FR" sz="2400" dirty="0" err="1">
                <a:solidFill>
                  <a:srgbClr val="00B0F0"/>
                </a:solidFill>
              </a:rPr>
              <a:t>implementation</a:t>
            </a:r>
            <a:endParaRPr lang="fr-FR" sz="24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Data </a:t>
            </a:r>
            <a:r>
              <a:rPr lang="fr-FR" sz="2400" dirty="0" err="1">
                <a:solidFill>
                  <a:srgbClr val="00B0F0"/>
                </a:solidFill>
              </a:rPr>
              <a:t>cleaning</a:t>
            </a:r>
            <a:endParaRPr lang="fr-FR" sz="24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935532" y="4950737"/>
            <a:ext cx="1643261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621545" y="5165615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B0F0"/>
                </a:solidFill>
              </a:rPr>
              <a:t>Encode non-</a:t>
            </a:r>
            <a:r>
              <a:rPr lang="fr-FR" sz="2400" dirty="0" err="1">
                <a:solidFill>
                  <a:srgbClr val="00B0F0"/>
                </a:solidFill>
              </a:rPr>
              <a:t>numeric</a:t>
            </a:r>
            <a:r>
              <a:rPr lang="fr-FR" sz="24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586455" y="1137170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133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133" dirty="0">
                <a:latin typeface="Slack-Lato"/>
                <a:sym typeface="Poppins"/>
              </a:rPr>
              <a:t>Food expenditure: Shape (5763152, 35)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2. Build a unique dataset:</a:t>
            </a:r>
          </a:p>
          <a:p>
            <a:r>
              <a:rPr lang="en-US" sz="2133" dirty="0">
                <a:latin typeface="Slack-Lato"/>
              </a:rPr>
              <a:t>Merge on Household ID and features selections: Shape (</a:t>
            </a:r>
            <a:r>
              <a:rPr lang="fr-FR" sz="2133" dirty="0">
                <a:latin typeface="Slack-Lato"/>
              </a:rPr>
              <a:t>100497, 33)</a:t>
            </a:r>
          </a:p>
          <a:p>
            <a:r>
              <a:rPr lang="en-US" sz="2133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133" b="1" dirty="0">
              <a:latin typeface="Slack-Lato"/>
            </a:endParaRPr>
          </a:p>
          <a:p>
            <a:r>
              <a:rPr lang="en-US" sz="2133" b="1" dirty="0">
                <a:latin typeface="Slack-Lato"/>
              </a:rPr>
              <a:t>3. Cleaning</a:t>
            </a:r>
          </a:p>
          <a:p>
            <a:r>
              <a:rPr lang="en-US" sz="2133" dirty="0">
                <a:latin typeface="Slack-Lato"/>
              </a:rPr>
              <a:t>Rename labels of columns</a:t>
            </a:r>
          </a:p>
          <a:p>
            <a:r>
              <a:rPr lang="en-US" sz="2133" dirty="0">
                <a:latin typeface="Slack-Lato"/>
              </a:rPr>
              <a:t>Build a new classification with filter on food items</a:t>
            </a:r>
          </a:p>
          <a:p>
            <a:r>
              <a:rPr lang="en-US" sz="2133" dirty="0">
                <a:latin typeface="Slack-Lato"/>
              </a:rPr>
              <a:t>Check for duplicates/ missing value</a:t>
            </a:r>
          </a:p>
          <a:p>
            <a:r>
              <a:rPr lang="en-US" sz="2133" dirty="0">
                <a:latin typeface="Slack-Lato"/>
              </a:rPr>
              <a:t>Exclude outliers in each numeric column </a:t>
            </a:r>
          </a:p>
          <a:p>
            <a:r>
              <a:rPr lang="en-US" sz="2133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133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179445" y="3908544"/>
            <a:ext cx="9728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380990" indent="-38099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</a:t>
            </a:r>
            <a:r>
              <a:rPr lang="fr-FR" dirty="0">
                <a:sym typeface="Wingdings" panose="05000000000000000000" pitchFamily="2" charset="2"/>
              </a:rPr>
              <a:t> administratives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discrimination </a:t>
            </a:r>
            <a:r>
              <a:rPr lang="fr-FR" dirty="0" err="1"/>
              <a:t>policy</a:t>
            </a:r>
            <a:r>
              <a:rPr lang="fr-FR" dirty="0"/>
              <a:t> 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9" y="3429001"/>
            <a:ext cx="8308623" cy="264442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4" t="13752" r="38375" b="62485"/>
          <a:stretch/>
        </p:blipFill>
        <p:spPr>
          <a:xfrm>
            <a:off x="2337271" y="570967"/>
            <a:ext cx="8308623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</TotalTime>
  <Words>669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1</cp:revision>
  <dcterms:created xsi:type="dcterms:W3CDTF">2022-02-11T12:04:40Z</dcterms:created>
  <dcterms:modified xsi:type="dcterms:W3CDTF">2022-02-11T12:21:39Z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